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056"/>
    <a:srgbClr val="F4F4EC"/>
    <a:srgbClr val="293374"/>
    <a:srgbClr val="737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0" autoAdjust="0"/>
    <p:restoredTop sz="94660"/>
  </p:normalViewPr>
  <p:slideViewPr>
    <p:cSldViewPr snapToGrid="0">
      <p:cViewPr varScale="1">
        <p:scale>
          <a:sx n="78" d="100"/>
          <a:sy n="78" d="100"/>
        </p:scale>
        <p:origin x="271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C5B4A2-6C86-4797-8732-9CB885F27F17}"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53967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C5B4A2-6C86-4797-8732-9CB885F27F17}"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1267869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C5B4A2-6C86-4797-8732-9CB885F27F17}"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153098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C5B4A2-6C86-4797-8732-9CB885F27F17}"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2131190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C5B4A2-6C86-4797-8732-9CB885F27F17}" type="datetimeFigureOut">
              <a:rPr lang="en-US" smtClean="0"/>
              <a:t>10/4/2021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1095230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C5B4A2-6C86-4797-8732-9CB885F27F17}"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296169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C5B4A2-6C86-4797-8732-9CB885F27F17}" type="datetimeFigureOut">
              <a:rPr lang="en-US" smtClean="0"/>
              <a:t>10/4/2021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253426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C5B4A2-6C86-4797-8732-9CB885F27F17}" type="datetimeFigureOut">
              <a:rPr lang="en-US" smtClean="0"/>
              <a:t>10/4/2021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125259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5B4A2-6C86-4797-8732-9CB885F27F17}" type="datetimeFigureOut">
              <a:rPr lang="en-US" smtClean="0"/>
              <a:t>10/4/2021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46713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1C5B4A2-6C86-4797-8732-9CB885F27F17}"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2352848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1C5B4A2-6C86-4797-8732-9CB885F27F17}" type="datetimeFigureOut">
              <a:rPr lang="en-US" smtClean="0"/>
              <a:t>10/4/2021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76D9F1-C70F-4028-ADA1-9EE76E54080E}" type="slidenum">
              <a:rPr lang="en-US" smtClean="0"/>
              <a:t>‹#›</a:t>
            </a:fld>
            <a:endParaRPr lang="en-US"/>
          </a:p>
        </p:txBody>
      </p:sp>
    </p:spTree>
    <p:extLst>
      <p:ext uri="{BB962C8B-B14F-4D97-AF65-F5344CB8AC3E}">
        <p14:creationId xmlns:p14="http://schemas.microsoft.com/office/powerpoint/2010/main" val="2915725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1C5B4A2-6C86-4797-8732-9CB885F27F17}" type="datetimeFigureOut">
              <a:rPr lang="en-US" smtClean="0"/>
              <a:t>10/4/2021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C76D9F1-C70F-4028-ADA1-9EE76E54080E}" type="slidenum">
              <a:rPr lang="en-US" smtClean="0"/>
              <a:t>‹#›</a:t>
            </a:fld>
            <a:endParaRPr lang="en-US"/>
          </a:p>
        </p:txBody>
      </p:sp>
    </p:spTree>
    <p:extLst>
      <p:ext uri="{BB962C8B-B14F-4D97-AF65-F5344CB8AC3E}">
        <p14:creationId xmlns:p14="http://schemas.microsoft.com/office/powerpoint/2010/main" val="2208837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du.perksatwork.com/" TargetMode="External"/><Relationship Id="rId3" Type="http://schemas.openxmlformats.org/officeDocument/2006/relationships/image" Target="../media/image1.png"/><Relationship Id="rId7" Type="http://schemas.openxmlformats.org/officeDocument/2006/relationships/hyperlink" Target="https://helpcenter.perksatwork.com/hc/en-us" TargetMode="External"/><Relationship Id="rId12" Type="http://schemas.openxmlformats.org/officeDocument/2006/relationships/hyperlink" Target="https://www.perksatwork.com/travelhome" TargetMode="External"/><Relationship Id="rId2" Type="http://schemas.openxmlformats.org/officeDocument/2006/relationships/hyperlink" Target="https://www.perksawork.com/" TargetMode="External"/><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hyperlink" Target="https://www.perksatwork.com/store/index/type/electronics2020" TargetMode="External"/><Relationship Id="rId5" Type="http://schemas.openxmlformats.org/officeDocument/2006/relationships/image" Target="../media/image2.png"/><Relationship Id="rId10" Type="http://schemas.openxmlformats.org/officeDocument/2006/relationships/hyperlink" Target="https://www.perksatwork.com/store/index/type/workingparents" TargetMode="External"/><Relationship Id="rId4" Type="http://schemas.openxmlformats.org/officeDocument/2006/relationships/hyperlink" Target="https://www.perksatwork.com/" TargetMode="External"/><Relationship Id="rId9" Type="http://schemas.openxmlformats.org/officeDocument/2006/relationships/hyperlink" Target="https://www.perksatwork.com/store/category/type/category/categoryId/1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rallelogram 8">
            <a:extLst>
              <a:ext uri="{FF2B5EF4-FFF2-40B4-BE49-F238E27FC236}">
                <a16:creationId xmlns:a16="http://schemas.microsoft.com/office/drawing/2014/main" id="{C34E89DD-E7BE-47A6-A14D-9CC9B1332F28}"/>
              </a:ext>
            </a:extLst>
          </p:cNvPr>
          <p:cNvSpPr/>
          <p:nvPr/>
        </p:nvSpPr>
        <p:spPr>
          <a:xfrm>
            <a:off x="4546623" y="1769698"/>
            <a:ext cx="3269403" cy="1838960"/>
          </a:xfrm>
          <a:custGeom>
            <a:avLst/>
            <a:gdLst>
              <a:gd name="connsiteX0" fmla="*/ 0 w 4290934"/>
              <a:gd name="connsiteY0" fmla="*/ 1828800 h 1828800"/>
              <a:gd name="connsiteX1" fmla="*/ 996842 w 4290934"/>
              <a:gd name="connsiteY1" fmla="*/ 0 h 1828800"/>
              <a:gd name="connsiteX2" fmla="*/ 4290934 w 4290934"/>
              <a:gd name="connsiteY2" fmla="*/ 0 h 1828800"/>
              <a:gd name="connsiteX3" fmla="*/ 3294092 w 4290934"/>
              <a:gd name="connsiteY3" fmla="*/ 1828800 h 1828800"/>
              <a:gd name="connsiteX4" fmla="*/ 0 w 4290934"/>
              <a:gd name="connsiteY4" fmla="*/ 1828800 h 1828800"/>
              <a:gd name="connsiteX0" fmla="*/ 0 w 3294092"/>
              <a:gd name="connsiteY0" fmla="*/ 1828800 h 1828800"/>
              <a:gd name="connsiteX1" fmla="*/ 996842 w 3294092"/>
              <a:gd name="connsiteY1" fmla="*/ 0 h 1828800"/>
              <a:gd name="connsiteX2" fmla="*/ 3269854 w 3294092"/>
              <a:gd name="connsiteY2" fmla="*/ 15240 h 1828800"/>
              <a:gd name="connsiteX3" fmla="*/ 3294092 w 3294092"/>
              <a:gd name="connsiteY3" fmla="*/ 1828800 h 1828800"/>
              <a:gd name="connsiteX4" fmla="*/ 0 w 3294092"/>
              <a:gd name="connsiteY4" fmla="*/ 1828800 h 1828800"/>
              <a:gd name="connsiteX0" fmla="*/ 0 w 3294092"/>
              <a:gd name="connsiteY0" fmla="*/ 1844040 h 1844040"/>
              <a:gd name="connsiteX1" fmla="*/ 996842 w 3294092"/>
              <a:gd name="connsiteY1" fmla="*/ 15240 h 1844040"/>
              <a:gd name="connsiteX2" fmla="*/ 3269854 w 3294092"/>
              <a:gd name="connsiteY2" fmla="*/ 0 h 1844040"/>
              <a:gd name="connsiteX3" fmla="*/ 3294092 w 3294092"/>
              <a:gd name="connsiteY3" fmla="*/ 1844040 h 1844040"/>
              <a:gd name="connsiteX4" fmla="*/ 0 w 3294092"/>
              <a:gd name="connsiteY4" fmla="*/ 1844040 h 1844040"/>
              <a:gd name="connsiteX0" fmla="*/ 0 w 3294092"/>
              <a:gd name="connsiteY0" fmla="*/ 1828800 h 1828800"/>
              <a:gd name="connsiteX1" fmla="*/ 996842 w 3294092"/>
              <a:gd name="connsiteY1" fmla="*/ 0 h 1828800"/>
              <a:gd name="connsiteX2" fmla="*/ 3274934 w 3294092"/>
              <a:gd name="connsiteY2" fmla="*/ 5080 h 1828800"/>
              <a:gd name="connsiteX3" fmla="*/ 3294092 w 3294092"/>
              <a:gd name="connsiteY3" fmla="*/ 1828800 h 1828800"/>
              <a:gd name="connsiteX4" fmla="*/ 0 w 3294092"/>
              <a:gd name="connsiteY4" fmla="*/ 1828800 h 1828800"/>
              <a:gd name="connsiteX0" fmla="*/ 0 w 3294092"/>
              <a:gd name="connsiteY0" fmla="*/ 1838960 h 1838960"/>
              <a:gd name="connsiteX1" fmla="*/ 996842 w 3294092"/>
              <a:gd name="connsiteY1" fmla="*/ 10160 h 1838960"/>
              <a:gd name="connsiteX2" fmla="*/ 3274934 w 3294092"/>
              <a:gd name="connsiteY2" fmla="*/ 0 h 1838960"/>
              <a:gd name="connsiteX3" fmla="*/ 3294092 w 3294092"/>
              <a:gd name="connsiteY3" fmla="*/ 1838960 h 1838960"/>
              <a:gd name="connsiteX4" fmla="*/ 0 w 3294092"/>
              <a:gd name="connsiteY4" fmla="*/ 1838960 h 1838960"/>
              <a:gd name="connsiteX0" fmla="*/ 0 w 3274934"/>
              <a:gd name="connsiteY0" fmla="*/ 1838960 h 1838960"/>
              <a:gd name="connsiteX1" fmla="*/ 996842 w 3274934"/>
              <a:gd name="connsiteY1" fmla="*/ 10160 h 1838960"/>
              <a:gd name="connsiteX2" fmla="*/ 3274934 w 3274934"/>
              <a:gd name="connsiteY2" fmla="*/ 0 h 1838960"/>
              <a:gd name="connsiteX3" fmla="*/ 3273738 w 3274934"/>
              <a:gd name="connsiteY3" fmla="*/ 1838960 h 1838960"/>
              <a:gd name="connsiteX4" fmla="*/ 0 w 3274934"/>
              <a:gd name="connsiteY4" fmla="*/ 1838960 h 1838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4934" h="1838960">
                <a:moveTo>
                  <a:pt x="0" y="1838960"/>
                </a:moveTo>
                <a:lnTo>
                  <a:pt x="996842" y="10160"/>
                </a:lnTo>
                <a:lnTo>
                  <a:pt x="3274934" y="0"/>
                </a:lnTo>
                <a:cubicBezTo>
                  <a:pt x="3274535" y="612987"/>
                  <a:pt x="3274137" y="1225973"/>
                  <a:pt x="3273738" y="1838960"/>
                </a:cubicBezTo>
                <a:lnTo>
                  <a:pt x="0" y="1838960"/>
                </a:lnTo>
                <a:close/>
              </a:path>
            </a:pathLst>
          </a:custGeom>
          <a:solidFill>
            <a:srgbClr val="71C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1CE1F3A3-03B2-4644-9E6E-478EB2BD3554}"/>
              </a:ext>
            </a:extLst>
          </p:cNvPr>
          <p:cNvGrpSpPr/>
          <p:nvPr/>
        </p:nvGrpSpPr>
        <p:grpSpPr>
          <a:xfrm>
            <a:off x="654890" y="334392"/>
            <a:ext cx="6462619" cy="1465380"/>
            <a:chOff x="553635" y="411137"/>
            <a:chExt cx="6462619" cy="1465380"/>
          </a:xfrm>
        </p:grpSpPr>
        <p:pic>
          <p:nvPicPr>
            <p:cNvPr id="3" name="Picture 2">
              <a:hlinkClick r:id="rId2"/>
              <a:extLst>
                <a:ext uri="{FF2B5EF4-FFF2-40B4-BE49-F238E27FC236}">
                  <a16:creationId xmlns:a16="http://schemas.microsoft.com/office/drawing/2014/main" id="{F5CFC36F-020F-4BBA-B8FF-4531F731DD11}"/>
                </a:ext>
              </a:extLst>
            </p:cNvPr>
            <p:cNvPicPr>
              <a:picLocks noChangeAspect="1"/>
            </p:cNvPicPr>
            <p:nvPr/>
          </p:nvPicPr>
          <p:blipFill>
            <a:blip r:embed="rId3"/>
            <a:stretch>
              <a:fillRect/>
            </a:stretch>
          </p:blipFill>
          <p:spPr>
            <a:xfrm>
              <a:off x="553635" y="411137"/>
              <a:ext cx="5218927" cy="616363"/>
            </a:xfrm>
            <a:prstGeom prst="rect">
              <a:avLst/>
            </a:prstGeom>
          </p:spPr>
        </p:pic>
        <p:pic>
          <p:nvPicPr>
            <p:cNvPr id="4" name="Picture 3" descr="A picture containing text, clipart&#10;&#10;Description automatically generated">
              <a:hlinkClick r:id="rId4"/>
              <a:extLst>
                <a:ext uri="{FF2B5EF4-FFF2-40B4-BE49-F238E27FC236}">
                  <a16:creationId xmlns:a16="http://schemas.microsoft.com/office/drawing/2014/main" id="{9C7E0782-FD5B-4DE6-8E1A-8737CA53A7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45037" y="441117"/>
              <a:ext cx="871217" cy="1096048"/>
            </a:xfrm>
            <a:prstGeom prst="rect">
              <a:avLst/>
            </a:prstGeom>
          </p:spPr>
        </p:pic>
        <p:sp>
          <p:nvSpPr>
            <p:cNvPr id="6" name="TextBox 5">
              <a:extLst>
                <a:ext uri="{FF2B5EF4-FFF2-40B4-BE49-F238E27FC236}">
                  <a16:creationId xmlns:a16="http://schemas.microsoft.com/office/drawing/2014/main" id="{FD34F667-8EC0-4932-B491-30F96774A24C}"/>
                </a:ext>
              </a:extLst>
            </p:cNvPr>
            <p:cNvSpPr txBox="1"/>
            <p:nvPr/>
          </p:nvSpPr>
          <p:spPr>
            <a:xfrm>
              <a:off x="553635" y="1045520"/>
              <a:ext cx="5501390" cy="830997"/>
            </a:xfrm>
            <a:prstGeom prst="rect">
              <a:avLst/>
            </a:prstGeom>
            <a:noFill/>
          </p:spPr>
          <p:txBody>
            <a:bodyPr wrap="square">
              <a:spAutoFit/>
            </a:bodyPr>
            <a:lstStyle/>
            <a:p>
              <a:r>
                <a:rPr lang="en-US" sz="1600" i="0" u="none" strike="noStrike" dirty="0">
                  <a:solidFill>
                    <a:srgbClr val="000000"/>
                  </a:solidFill>
                  <a:effectLst/>
                  <a:latin typeface="Euphemia" panose="020B0604020202020204" pitchFamily="34" charset="0"/>
                </a:rPr>
                <a:t>We've partnered with Perks at Work to give you access to exclusive savings and perks only available to Employees</a:t>
              </a:r>
            </a:p>
          </p:txBody>
        </p:sp>
      </p:grpSp>
      <p:pic>
        <p:nvPicPr>
          <p:cNvPr id="8" name="Picture 7">
            <a:extLst>
              <a:ext uri="{FF2B5EF4-FFF2-40B4-BE49-F238E27FC236}">
                <a16:creationId xmlns:a16="http://schemas.microsoft.com/office/drawing/2014/main" id="{B2572B29-5B8F-44FB-BD77-EB3D5FBB8830}"/>
              </a:ext>
            </a:extLst>
          </p:cNvPr>
          <p:cNvPicPr>
            <a:picLocks noChangeAspect="1"/>
          </p:cNvPicPr>
          <p:nvPr/>
        </p:nvPicPr>
        <p:blipFill>
          <a:blip r:embed="rId6"/>
          <a:stretch>
            <a:fillRect/>
          </a:stretch>
        </p:blipFill>
        <p:spPr>
          <a:xfrm>
            <a:off x="12268" y="1996747"/>
            <a:ext cx="7772400" cy="2400208"/>
          </a:xfrm>
          <a:prstGeom prst="rect">
            <a:avLst/>
          </a:prstGeom>
        </p:spPr>
      </p:pic>
      <p:sp>
        <p:nvSpPr>
          <p:cNvPr id="12" name="Rectangle 11">
            <a:extLst>
              <a:ext uri="{FF2B5EF4-FFF2-40B4-BE49-F238E27FC236}">
                <a16:creationId xmlns:a16="http://schemas.microsoft.com/office/drawing/2014/main" id="{73B1ACE2-444B-41A5-B71E-8E02EDC136CE}"/>
              </a:ext>
            </a:extLst>
          </p:cNvPr>
          <p:cNvSpPr/>
          <p:nvPr/>
        </p:nvSpPr>
        <p:spPr>
          <a:xfrm>
            <a:off x="-1" y="4396955"/>
            <a:ext cx="5051685" cy="566144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7B3601-6CF0-4882-AC9F-D53CA933ED53}"/>
              </a:ext>
            </a:extLst>
          </p:cNvPr>
          <p:cNvSpPr/>
          <p:nvPr/>
        </p:nvSpPr>
        <p:spPr>
          <a:xfrm>
            <a:off x="5063951" y="5516380"/>
            <a:ext cx="2720717" cy="640080"/>
          </a:xfrm>
          <a:prstGeom prst="rect">
            <a:avLst/>
          </a:prstGeom>
          <a:solidFill>
            <a:srgbClr val="293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586AC50-FE64-4C36-889F-0353F16D18A6}"/>
              </a:ext>
            </a:extLst>
          </p:cNvPr>
          <p:cNvSpPr/>
          <p:nvPr/>
        </p:nvSpPr>
        <p:spPr>
          <a:xfrm>
            <a:off x="5063951" y="6284928"/>
            <a:ext cx="2720717" cy="640080"/>
          </a:xfrm>
          <a:prstGeom prst="rect">
            <a:avLst/>
          </a:prstGeom>
          <a:solidFill>
            <a:srgbClr val="293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1480790-9CAA-43E8-9537-F902A2C2D731}"/>
              </a:ext>
            </a:extLst>
          </p:cNvPr>
          <p:cNvSpPr/>
          <p:nvPr/>
        </p:nvSpPr>
        <p:spPr>
          <a:xfrm>
            <a:off x="5063951" y="7053476"/>
            <a:ext cx="2720717" cy="640080"/>
          </a:xfrm>
          <a:prstGeom prst="rect">
            <a:avLst/>
          </a:prstGeom>
          <a:solidFill>
            <a:srgbClr val="293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6B0350-E62A-4AD7-A5BC-31CE55DD954D}"/>
              </a:ext>
            </a:extLst>
          </p:cNvPr>
          <p:cNvSpPr/>
          <p:nvPr/>
        </p:nvSpPr>
        <p:spPr>
          <a:xfrm>
            <a:off x="5063951" y="7822024"/>
            <a:ext cx="2720717" cy="640080"/>
          </a:xfrm>
          <a:prstGeom prst="rect">
            <a:avLst/>
          </a:prstGeom>
          <a:solidFill>
            <a:srgbClr val="293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CD14063-0B79-4FD5-8DC4-8DE522A758F5}"/>
              </a:ext>
            </a:extLst>
          </p:cNvPr>
          <p:cNvSpPr/>
          <p:nvPr/>
        </p:nvSpPr>
        <p:spPr>
          <a:xfrm>
            <a:off x="5076218" y="8590573"/>
            <a:ext cx="2720717" cy="640080"/>
          </a:xfrm>
          <a:prstGeom prst="rect">
            <a:avLst/>
          </a:prstGeom>
          <a:solidFill>
            <a:srgbClr val="2933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660D5BB-AD80-42C9-9831-054ADD76D4F5}"/>
              </a:ext>
            </a:extLst>
          </p:cNvPr>
          <p:cNvSpPr txBox="1"/>
          <p:nvPr/>
        </p:nvSpPr>
        <p:spPr>
          <a:xfrm>
            <a:off x="233413" y="4695908"/>
            <a:ext cx="4608094" cy="4308872"/>
          </a:xfrm>
          <a:prstGeom prst="rect">
            <a:avLst/>
          </a:prstGeom>
          <a:noFill/>
        </p:spPr>
        <p:txBody>
          <a:bodyPr wrap="square">
            <a:spAutoFit/>
          </a:bodyPr>
          <a:lstStyle/>
          <a:p>
            <a:r>
              <a:rPr lang="en-US" sz="1400" b="1" i="0" u="none" strike="noStrike" dirty="0">
                <a:solidFill>
                  <a:srgbClr val="F4F4EC"/>
                </a:solidFill>
                <a:effectLst/>
                <a:latin typeface="Euphemia" panose="020B0503040102020104" pitchFamily="34" charset="0"/>
              </a:rPr>
              <a:t>What is Perks at Work?</a:t>
            </a:r>
          </a:p>
          <a:p>
            <a:r>
              <a:rPr lang="en-US" sz="1300" dirty="0">
                <a:solidFill>
                  <a:srgbClr val="000000"/>
                </a:solidFill>
                <a:latin typeface="Euphemia" panose="020B0503040102020104" pitchFamily="34" charset="0"/>
              </a:rPr>
              <a:t>Pe</a:t>
            </a:r>
            <a:r>
              <a:rPr lang="en-US" sz="1300" b="0" i="0" u="none" strike="noStrike" dirty="0">
                <a:solidFill>
                  <a:srgbClr val="000000"/>
                </a:solidFill>
                <a:effectLst/>
                <a:latin typeface="Euphemia" panose="020B0503040102020104" pitchFamily="34" charset="0"/>
              </a:rPr>
              <a:t>rks at Work is a free Employee discount program designed to help you find the perks that matter to you. Whether you are booking a weekend getaway or buying a laptop, Perks at Work has negotiated with thousands of merchants to offer value and a pricing advantage as part of a private network.</a:t>
            </a:r>
          </a:p>
          <a:p>
            <a:endParaRPr lang="en-US" sz="1400" dirty="0">
              <a:solidFill>
                <a:srgbClr val="000000"/>
              </a:solidFill>
              <a:latin typeface="Euphemia" panose="020B0503040102020104" pitchFamily="34" charset="0"/>
            </a:endParaRPr>
          </a:p>
          <a:p>
            <a:r>
              <a:rPr lang="en-US" sz="1400" b="1" i="0" u="none" strike="noStrike" dirty="0">
                <a:solidFill>
                  <a:srgbClr val="F4F4EC"/>
                </a:solidFill>
                <a:effectLst/>
                <a:latin typeface="Euphemia" panose="020B0503040102020104" pitchFamily="34" charset="0"/>
              </a:rPr>
              <a:t>What else can I find on Perks at Work?</a:t>
            </a:r>
          </a:p>
          <a:p>
            <a:r>
              <a:rPr lang="en-US" sz="1300" b="0" i="0" u="none" strike="noStrike" dirty="0">
                <a:solidFill>
                  <a:srgbClr val="000000"/>
                </a:solidFill>
                <a:effectLst/>
                <a:latin typeface="Euphemia" panose="020B0503040102020104" pitchFamily="34" charset="0"/>
              </a:rPr>
              <a:t>On top of great savings, you can earn WOWPoints rewards on the purchases you make on the platform to spend like cash on future purchases! Plus, Perks at Work has free virtual courses live and on-demand in fitness, learning, and fun for both kids and adults.</a:t>
            </a:r>
            <a:endParaRPr lang="en-US" sz="1300" dirty="0">
              <a:solidFill>
                <a:srgbClr val="F8F8F8"/>
              </a:solidFill>
              <a:latin typeface="Euphemia" panose="020B0503040102020104" pitchFamily="34" charset="0"/>
            </a:endParaRPr>
          </a:p>
          <a:p>
            <a:endParaRPr lang="en-US" sz="1400" dirty="0">
              <a:solidFill>
                <a:srgbClr val="F8F8F8"/>
              </a:solidFill>
              <a:latin typeface="Euphemia" panose="020B0503040102020104" pitchFamily="34" charset="0"/>
            </a:endParaRPr>
          </a:p>
          <a:p>
            <a:r>
              <a:rPr lang="en-US" sz="1400" b="1" i="0" u="none" strike="noStrike" dirty="0">
                <a:solidFill>
                  <a:srgbClr val="F4F4EC"/>
                </a:solidFill>
                <a:effectLst/>
                <a:latin typeface="Euphemia" panose="020B0503040102020104" pitchFamily="34" charset="0"/>
              </a:rPr>
              <a:t>Sounds great! How do I sign up?</a:t>
            </a:r>
          </a:p>
          <a:p>
            <a:r>
              <a:rPr lang="en-US" sz="1300" b="0" i="0" u="none" strike="noStrike" dirty="0">
                <a:solidFill>
                  <a:srgbClr val="000000"/>
                </a:solidFill>
                <a:effectLst/>
                <a:latin typeface="Euphemia" panose="020B0503040102020104" pitchFamily="34" charset="0"/>
              </a:rPr>
              <a:t>It's easy! </a:t>
            </a:r>
            <a:r>
              <a:rPr lang="en-US" sz="1300" b="0" i="0" u="none" strike="noStrike" dirty="0">
                <a:effectLst/>
                <a:latin typeface="Euphemia" panose="020B0503040102020104" pitchFamily="34" charset="0"/>
              </a:rPr>
              <a:t>Go to </a:t>
            </a:r>
            <a:r>
              <a:rPr lang="en-US" sz="1300" b="0" i="0" u="sng" dirty="0">
                <a:effectLst/>
                <a:latin typeface="Euphemia" panose="020B0503040102020104" pitchFamily="34" charset="0"/>
                <a:hlinkClick r:id="rId4">
                  <a:extLst>
                    <a:ext uri="{A12FA001-AC4F-418D-AE19-62706E023703}">
                      <ahyp:hlinkClr xmlns:ahyp="http://schemas.microsoft.com/office/drawing/2018/hyperlinkcolor" val="tx"/>
                    </a:ext>
                  </a:extLst>
                </a:hlinkClick>
              </a:rPr>
              <a:t>www.perksatwork.com</a:t>
            </a:r>
            <a:r>
              <a:rPr lang="en-US" sz="1300" b="0" i="0" u="none" strike="noStrike" dirty="0">
                <a:effectLst/>
                <a:latin typeface="Euphemia" panose="020B0503040102020104" pitchFamily="34" charset="0"/>
              </a:rPr>
              <a:t> </a:t>
            </a:r>
            <a:r>
              <a:rPr lang="en-US" sz="1300" b="0" i="0" u="none" strike="noStrike" dirty="0">
                <a:solidFill>
                  <a:srgbClr val="000000"/>
                </a:solidFill>
                <a:effectLst/>
                <a:latin typeface="Euphemia" panose="020B0503040102020104" pitchFamily="34" charset="0"/>
              </a:rPr>
              <a:t>and click "Sign Up for Free". Follow the instructions to verify your employment and complete your account. You can even invite friends and family to use the platform too!</a:t>
            </a:r>
            <a:endParaRPr lang="en-US" sz="1300" dirty="0">
              <a:latin typeface="Euphemia" panose="020B0503040102020104" pitchFamily="34" charset="0"/>
            </a:endParaRPr>
          </a:p>
        </p:txBody>
      </p:sp>
      <p:sp>
        <p:nvSpPr>
          <p:cNvPr id="25" name="TextBox 24">
            <a:extLst>
              <a:ext uri="{FF2B5EF4-FFF2-40B4-BE49-F238E27FC236}">
                <a16:creationId xmlns:a16="http://schemas.microsoft.com/office/drawing/2014/main" id="{B84E8F72-759A-483D-A149-E9CCA81B6E9A}"/>
              </a:ext>
            </a:extLst>
          </p:cNvPr>
          <p:cNvSpPr txBox="1"/>
          <p:nvPr/>
        </p:nvSpPr>
        <p:spPr>
          <a:xfrm>
            <a:off x="221146" y="9079524"/>
            <a:ext cx="4632628" cy="492443"/>
          </a:xfrm>
          <a:prstGeom prst="rect">
            <a:avLst/>
          </a:prstGeom>
          <a:noFill/>
        </p:spPr>
        <p:txBody>
          <a:bodyPr wrap="square">
            <a:spAutoFit/>
          </a:bodyPr>
          <a:lstStyle/>
          <a:p>
            <a:pPr algn="ctr"/>
            <a:r>
              <a:rPr lang="en-US" sz="1300" i="0" u="none" strike="noStrike" dirty="0">
                <a:solidFill>
                  <a:srgbClr val="FFFFFF"/>
                </a:solidFill>
                <a:effectLst/>
                <a:latin typeface="Euphemia" panose="020B0503040102020104" pitchFamily="34" charset="0"/>
              </a:rPr>
              <a:t>More questions? Contact Perks at Work customer service through the </a:t>
            </a:r>
            <a:r>
              <a:rPr lang="en-US" sz="1300" i="0" u="sng" dirty="0">
                <a:solidFill>
                  <a:srgbClr val="71C056"/>
                </a:solidFill>
                <a:effectLst/>
                <a:latin typeface="Euphemia" panose="020B0503040102020104" pitchFamily="34" charset="0"/>
                <a:hlinkClick r:id="rId7">
                  <a:extLst>
                    <a:ext uri="{A12FA001-AC4F-418D-AE19-62706E023703}">
                      <ahyp:hlinkClr xmlns:ahyp="http://schemas.microsoft.com/office/drawing/2018/hyperlinkcolor" val="tx"/>
                    </a:ext>
                  </a:extLst>
                </a:hlinkClick>
              </a:rPr>
              <a:t>Help Center</a:t>
            </a:r>
            <a:endParaRPr lang="en-US" sz="1300" dirty="0">
              <a:solidFill>
                <a:srgbClr val="71C056"/>
              </a:solidFill>
              <a:latin typeface="Euphemia" panose="020B0503040102020104" pitchFamily="34" charset="0"/>
            </a:endParaRPr>
          </a:p>
        </p:txBody>
      </p:sp>
      <p:sp>
        <p:nvSpPr>
          <p:cNvPr id="26" name="Trapezoid 25">
            <a:hlinkClick r:id="rId2"/>
            <a:extLst>
              <a:ext uri="{FF2B5EF4-FFF2-40B4-BE49-F238E27FC236}">
                <a16:creationId xmlns:a16="http://schemas.microsoft.com/office/drawing/2014/main" id="{0F68F6A0-DA7E-4A55-A50F-0C693FF2B441}"/>
              </a:ext>
            </a:extLst>
          </p:cNvPr>
          <p:cNvSpPr/>
          <p:nvPr/>
        </p:nvSpPr>
        <p:spPr>
          <a:xfrm>
            <a:off x="221147" y="9724008"/>
            <a:ext cx="7436954" cy="334392"/>
          </a:xfrm>
          <a:prstGeom prst="trapezoid">
            <a:avLst>
              <a:gd name="adj" fmla="val 92867"/>
            </a:avLst>
          </a:prstGeom>
          <a:solidFill>
            <a:srgbClr val="71C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1C056"/>
              </a:solidFill>
            </a:endParaRPr>
          </a:p>
        </p:txBody>
      </p:sp>
      <p:sp>
        <p:nvSpPr>
          <p:cNvPr id="28" name="TextBox 27">
            <a:extLst>
              <a:ext uri="{FF2B5EF4-FFF2-40B4-BE49-F238E27FC236}">
                <a16:creationId xmlns:a16="http://schemas.microsoft.com/office/drawing/2014/main" id="{B0CA1A32-4799-4925-97B8-56B2021D7641}"/>
              </a:ext>
            </a:extLst>
          </p:cNvPr>
          <p:cNvSpPr txBox="1"/>
          <p:nvPr/>
        </p:nvSpPr>
        <p:spPr>
          <a:xfrm>
            <a:off x="5191722" y="4993030"/>
            <a:ext cx="2720717" cy="369332"/>
          </a:xfrm>
          <a:prstGeom prst="rect">
            <a:avLst/>
          </a:prstGeom>
          <a:noFill/>
        </p:spPr>
        <p:txBody>
          <a:bodyPr wrap="square">
            <a:spAutoFit/>
          </a:bodyPr>
          <a:lstStyle/>
          <a:p>
            <a:r>
              <a:rPr lang="en-US" b="1" i="0" u="none" strike="noStrike" dirty="0">
                <a:solidFill>
                  <a:srgbClr val="000000"/>
                </a:solidFill>
                <a:effectLst/>
                <a:latin typeface="+mj-lt"/>
              </a:rPr>
              <a:t>MOST POPULAR PERKS:</a:t>
            </a:r>
            <a:endParaRPr lang="en-US" b="1" dirty="0">
              <a:latin typeface="+mj-lt"/>
            </a:endParaRPr>
          </a:p>
        </p:txBody>
      </p:sp>
      <p:sp>
        <p:nvSpPr>
          <p:cNvPr id="31" name="TextBox 30">
            <a:hlinkClick r:id="rId8"/>
            <a:extLst>
              <a:ext uri="{FF2B5EF4-FFF2-40B4-BE49-F238E27FC236}">
                <a16:creationId xmlns:a16="http://schemas.microsoft.com/office/drawing/2014/main" id="{9F4E1BC7-F3EF-468E-B462-E9603D6B2760}"/>
              </a:ext>
            </a:extLst>
          </p:cNvPr>
          <p:cNvSpPr txBox="1"/>
          <p:nvPr/>
        </p:nvSpPr>
        <p:spPr>
          <a:xfrm>
            <a:off x="5191722" y="5592409"/>
            <a:ext cx="4400550" cy="461665"/>
          </a:xfrm>
          <a:prstGeom prst="rect">
            <a:avLst/>
          </a:prstGeom>
          <a:noFill/>
        </p:spPr>
        <p:txBody>
          <a:bodyPr wrap="square">
            <a:spAutoFit/>
          </a:bodyPr>
          <a:lstStyle/>
          <a:p>
            <a:r>
              <a:rPr lang="en-US" sz="1200" b="1" i="0" strike="noStrike" dirty="0">
                <a:solidFill>
                  <a:schemeClr val="bg1"/>
                </a:solidFill>
                <a:effectLst/>
                <a:latin typeface="YALBs4sJixY 0"/>
              </a:rPr>
              <a:t>Community Online Academy: </a:t>
            </a:r>
            <a:endParaRPr lang="en-US" sz="1200" dirty="0">
              <a:solidFill>
                <a:schemeClr val="bg1"/>
              </a:solidFill>
              <a:effectLst/>
              <a:latin typeface="YALBs4sJixY 0"/>
            </a:endParaRPr>
          </a:p>
          <a:p>
            <a:r>
              <a:rPr lang="en-US" sz="1200" b="1" i="0" strike="noStrike" dirty="0">
                <a:solidFill>
                  <a:schemeClr val="bg1"/>
                </a:solidFill>
                <a:effectLst/>
                <a:latin typeface="YALBs4sJixY 0"/>
              </a:rPr>
              <a:t>Free Virtual Courses for Kids &amp; Adults</a:t>
            </a:r>
            <a:endParaRPr lang="en-US" sz="1200" dirty="0">
              <a:solidFill>
                <a:schemeClr val="bg1"/>
              </a:solidFill>
              <a:effectLst/>
              <a:latin typeface="YALBs4sJixY 0"/>
            </a:endParaRPr>
          </a:p>
        </p:txBody>
      </p:sp>
      <p:sp>
        <p:nvSpPr>
          <p:cNvPr id="32" name="TextBox 31">
            <a:hlinkClick r:id="rId9"/>
            <a:extLst>
              <a:ext uri="{FF2B5EF4-FFF2-40B4-BE49-F238E27FC236}">
                <a16:creationId xmlns:a16="http://schemas.microsoft.com/office/drawing/2014/main" id="{F8AD69C8-492A-4C21-9D6F-CDB5647861BB}"/>
              </a:ext>
            </a:extLst>
          </p:cNvPr>
          <p:cNvSpPr txBox="1"/>
          <p:nvPr/>
        </p:nvSpPr>
        <p:spPr>
          <a:xfrm>
            <a:off x="5191722" y="6461240"/>
            <a:ext cx="4400550" cy="276999"/>
          </a:xfrm>
          <a:prstGeom prst="rect">
            <a:avLst/>
          </a:prstGeom>
          <a:noFill/>
        </p:spPr>
        <p:txBody>
          <a:bodyPr wrap="square">
            <a:spAutoFit/>
          </a:bodyPr>
          <a:lstStyle/>
          <a:p>
            <a:r>
              <a:rPr lang="en-US" sz="1200" b="1" i="0" strike="noStrike" dirty="0">
                <a:solidFill>
                  <a:schemeClr val="bg1"/>
                </a:solidFill>
                <a:effectLst/>
                <a:latin typeface="YALBs4sJixY 0"/>
              </a:rPr>
              <a:t>Food &amp; Grocery Discounts</a:t>
            </a:r>
            <a:endParaRPr lang="en-US" sz="1200" dirty="0">
              <a:solidFill>
                <a:schemeClr val="bg1"/>
              </a:solidFill>
              <a:effectLst/>
              <a:latin typeface="YALBs4sJixY 0"/>
            </a:endParaRPr>
          </a:p>
        </p:txBody>
      </p:sp>
      <p:sp>
        <p:nvSpPr>
          <p:cNvPr id="33" name="TextBox 32">
            <a:hlinkClick r:id="rId10"/>
            <a:extLst>
              <a:ext uri="{FF2B5EF4-FFF2-40B4-BE49-F238E27FC236}">
                <a16:creationId xmlns:a16="http://schemas.microsoft.com/office/drawing/2014/main" id="{61A583F1-E1E5-4DAF-80B0-7334B51B2F65}"/>
              </a:ext>
            </a:extLst>
          </p:cNvPr>
          <p:cNvSpPr txBox="1"/>
          <p:nvPr/>
        </p:nvSpPr>
        <p:spPr>
          <a:xfrm>
            <a:off x="5191722" y="7145405"/>
            <a:ext cx="4400550" cy="461665"/>
          </a:xfrm>
          <a:prstGeom prst="rect">
            <a:avLst/>
          </a:prstGeom>
          <a:noFill/>
        </p:spPr>
        <p:txBody>
          <a:bodyPr wrap="square">
            <a:spAutoFit/>
          </a:bodyPr>
          <a:lstStyle/>
          <a:p>
            <a:r>
              <a:rPr lang="en-US" sz="1200" b="1" i="0" strike="noStrike" dirty="0">
                <a:solidFill>
                  <a:schemeClr val="bg1"/>
                </a:solidFill>
                <a:effectLst/>
                <a:latin typeface="YALBs4sJixY 0"/>
              </a:rPr>
              <a:t>Savings and Resources for</a:t>
            </a:r>
            <a:br>
              <a:rPr lang="en-US" sz="1200" b="1" i="0" strike="noStrike" dirty="0">
                <a:solidFill>
                  <a:schemeClr val="bg1"/>
                </a:solidFill>
                <a:effectLst/>
                <a:latin typeface="YALBs4sJixY 0"/>
              </a:rPr>
            </a:br>
            <a:r>
              <a:rPr lang="en-US" sz="1200" b="1" i="0" strike="noStrike" dirty="0">
                <a:solidFill>
                  <a:schemeClr val="bg1"/>
                </a:solidFill>
                <a:effectLst/>
                <a:latin typeface="YALBs4sJixY 0"/>
              </a:rPr>
              <a:t>Working Parents &amp; Back to School</a:t>
            </a:r>
            <a:endParaRPr lang="en-US" sz="1200" dirty="0">
              <a:solidFill>
                <a:schemeClr val="bg1"/>
              </a:solidFill>
              <a:effectLst/>
              <a:latin typeface="YALBs4sJixY 0"/>
            </a:endParaRPr>
          </a:p>
        </p:txBody>
      </p:sp>
      <p:sp>
        <p:nvSpPr>
          <p:cNvPr id="34" name="TextBox 33">
            <a:hlinkClick r:id="rId11"/>
            <a:extLst>
              <a:ext uri="{FF2B5EF4-FFF2-40B4-BE49-F238E27FC236}">
                <a16:creationId xmlns:a16="http://schemas.microsoft.com/office/drawing/2014/main" id="{EFF04531-4112-4FB0-ADBE-EE540595158E}"/>
              </a:ext>
            </a:extLst>
          </p:cNvPr>
          <p:cNvSpPr txBox="1"/>
          <p:nvPr/>
        </p:nvSpPr>
        <p:spPr>
          <a:xfrm>
            <a:off x="5191722" y="7901708"/>
            <a:ext cx="4400550" cy="461665"/>
          </a:xfrm>
          <a:prstGeom prst="rect">
            <a:avLst/>
          </a:prstGeom>
          <a:noFill/>
        </p:spPr>
        <p:txBody>
          <a:bodyPr wrap="square">
            <a:spAutoFit/>
          </a:bodyPr>
          <a:lstStyle/>
          <a:p>
            <a:r>
              <a:rPr lang="en-US" sz="1200" b="1" i="0" strike="noStrike" dirty="0">
                <a:solidFill>
                  <a:schemeClr val="bg1"/>
                </a:solidFill>
                <a:effectLst/>
                <a:latin typeface="YALBs4sJixY 0"/>
              </a:rPr>
              <a:t>Discounts on Electronics</a:t>
            </a:r>
            <a:br>
              <a:rPr lang="en-US" sz="1200" b="1" i="0" strike="noStrike" dirty="0">
                <a:solidFill>
                  <a:schemeClr val="bg1"/>
                </a:solidFill>
                <a:effectLst/>
                <a:latin typeface="YALBs4sJixY 0"/>
              </a:rPr>
            </a:br>
            <a:r>
              <a:rPr lang="en-US" sz="1200" b="1" i="0" strike="noStrike" dirty="0">
                <a:solidFill>
                  <a:schemeClr val="bg1"/>
                </a:solidFill>
                <a:effectLst/>
                <a:latin typeface="YALBs4sJixY 0"/>
              </a:rPr>
              <a:t>&amp; Appliances</a:t>
            </a:r>
            <a:endParaRPr lang="en-US" sz="1200" dirty="0">
              <a:solidFill>
                <a:schemeClr val="bg1"/>
              </a:solidFill>
              <a:effectLst/>
              <a:latin typeface="YALBs4sJixY 0"/>
            </a:endParaRPr>
          </a:p>
        </p:txBody>
      </p:sp>
      <p:sp>
        <p:nvSpPr>
          <p:cNvPr id="35" name="TextBox 34">
            <a:hlinkClick r:id="rId12"/>
            <a:extLst>
              <a:ext uri="{FF2B5EF4-FFF2-40B4-BE49-F238E27FC236}">
                <a16:creationId xmlns:a16="http://schemas.microsoft.com/office/drawing/2014/main" id="{5AB1CD66-2160-43FB-9FDC-7139EA0B0CC4}"/>
              </a:ext>
            </a:extLst>
          </p:cNvPr>
          <p:cNvSpPr txBox="1"/>
          <p:nvPr/>
        </p:nvSpPr>
        <p:spPr>
          <a:xfrm>
            <a:off x="5191722" y="8772113"/>
            <a:ext cx="4400550" cy="276999"/>
          </a:xfrm>
          <a:prstGeom prst="rect">
            <a:avLst/>
          </a:prstGeom>
          <a:noFill/>
        </p:spPr>
        <p:txBody>
          <a:bodyPr wrap="square">
            <a:spAutoFit/>
          </a:bodyPr>
          <a:lstStyle/>
          <a:p>
            <a:r>
              <a:rPr lang="en-US" sz="1200" b="1" i="0" strike="noStrike" dirty="0">
                <a:solidFill>
                  <a:schemeClr val="bg1"/>
                </a:solidFill>
                <a:effectLst/>
                <a:latin typeface="YALBs4sJixY 0"/>
              </a:rPr>
              <a:t>Travel: Hotels, Flights, &amp; Cars</a:t>
            </a:r>
            <a:endParaRPr lang="en-US" sz="1200" dirty="0">
              <a:solidFill>
                <a:schemeClr val="bg1"/>
              </a:solidFill>
              <a:effectLst/>
              <a:latin typeface="YALBs4sJixY 0"/>
            </a:endParaRPr>
          </a:p>
        </p:txBody>
      </p:sp>
      <p:sp>
        <p:nvSpPr>
          <p:cNvPr id="37" name="TextBox 36">
            <a:extLst>
              <a:ext uri="{FF2B5EF4-FFF2-40B4-BE49-F238E27FC236}">
                <a16:creationId xmlns:a16="http://schemas.microsoft.com/office/drawing/2014/main" id="{6C5EE1AD-4A4A-4A09-BDBB-C4F866B21365}"/>
              </a:ext>
            </a:extLst>
          </p:cNvPr>
          <p:cNvSpPr txBox="1"/>
          <p:nvPr/>
        </p:nvSpPr>
        <p:spPr>
          <a:xfrm>
            <a:off x="1642326" y="9733712"/>
            <a:ext cx="4794250" cy="307777"/>
          </a:xfrm>
          <a:prstGeom prst="rect">
            <a:avLst/>
          </a:prstGeom>
          <a:noFill/>
        </p:spPr>
        <p:txBody>
          <a:bodyPr wrap="square">
            <a:spAutoFit/>
          </a:bodyPr>
          <a:lstStyle/>
          <a:p>
            <a:pPr algn="ctr"/>
            <a:r>
              <a:rPr lang="en-US" sz="1400" b="0" i="0" u="sng" dirty="0">
                <a:solidFill>
                  <a:schemeClr val="bg1"/>
                </a:solidFill>
                <a:effectLst/>
                <a:hlinkClick r:id="rId4">
                  <a:extLst>
                    <a:ext uri="{A12FA001-AC4F-418D-AE19-62706E023703}">
                      <ahyp:hlinkClr xmlns:ahyp="http://schemas.microsoft.com/office/drawing/2018/hyperlinkcolor" val="tx"/>
                    </a:ext>
                  </a:extLst>
                </a:hlinkClick>
              </a:rPr>
              <a:t>www.perksatwork.com</a:t>
            </a:r>
            <a:endParaRPr lang="en-US" sz="1400" dirty="0">
              <a:solidFill>
                <a:schemeClr val="bg1"/>
              </a:solidFill>
            </a:endParaRPr>
          </a:p>
        </p:txBody>
      </p:sp>
    </p:spTree>
    <p:extLst>
      <p:ext uri="{BB962C8B-B14F-4D97-AF65-F5344CB8AC3E}">
        <p14:creationId xmlns:p14="http://schemas.microsoft.com/office/powerpoint/2010/main" val="4564472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C416A33C92524EA0A50488E3B1104F" ma:contentTypeVersion="13" ma:contentTypeDescription="Create a new document." ma:contentTypeScope="" ma:versionID="59f2a6f0aaaa08506493289049b7e3dc">
  <xsd:schema xmlns:xsd="http://www.w3.org/2001/XMLSchema" xmlns:xs="http://www.w3.org/2001/XMLSchema" xmlns:p="http://schemas.microsoft.com/office/2006/metadata/properties" xmlns:ns3="955260f0-4fc5-4cfb-832a-4818528d4709" xmlns:ns4="734199bb-e776-4abe-8ea7-3c2a26f9525f" targetNamespace="http://schemas.microsoft.com/office/2006/metadata/properties" ma:root="true" ma:fieldsID="e8abc223e940fd7ce84d0cf231daac78" ns3:_="" ns4:_="">
    <xsd:import namespace="955260f0-4fc5-4cfb-832a-4818528d4709"/>
    <xsd:import namespace="734199bb-e776-4abe-8ea7-3c2a26f9525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5260f0-4fc5-4cfb-832a-4818528d4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4199bb-e776-4abe-8ea7-3c2a26f9525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007B92-FCB0-46C2-9067-444D8B558132}">
  <ds:schemaRefs>
    <ds:schemaRef ds:uri="http://schemas.microsoft.com/office/2006/documentManagement/types"/>
    <ds:schemaRef ds:uri="http://schemas.microsoft.com/office/infopath/2007/PartnerControls"/>
    <ds:schemaRef ds:uri="http://purl.org/dc/dcmitype/"/>
    <ds:schemaRef ds:uri="http://schemas.microsoft.com/office/2006/metadata/properties"/>
    <ds:schemaRef ds:uri="734199bb-e776-4abe-8ea7-3c2a26f9525f"/>
    <ds:schemaRef ds:uri="http://purl.org/dc/elements/1.1/"/>
    <ds:schemaRef ds:uri="http://purl.org/dc/terms/"/>
    <ds:schemaRef ds:uri="http://www.w3.org/XML/1998/namespace"/>
    <ds:schemaRef ds:uri="http://schemas.openxmlformats.org/package/2006/metadata/core-properties"/>
    <ds:schemaRef ds:uri="955260f0-4fc5-4cfb-832a-4818528d4709"/>
  </ds:schemaRefs>
</ds:datastoreItem>
</file>

<file path=customXml/itemProps2.xml><?xml version="1.0" encoding="utf-8"?>
<ds:datastoreItem xmlns:ds="http://schemas.openxmlformats.org/officeDocument/2006/customXml" ds:itemID="{F4FDB090-0496-4734-BA45-785CA274B753}">
  <ds:schemaRefs>
    <ds:schemaRef ds:uri="http://schemas.microsoft.com/sharepoint/v3/contenttype/forms"/>
  </ds:schemaRefs>
</ds:datastoreItem>
</file>

<file path=customXml/itemProps3.xml><?xml version="1.0" encoding="utf-8"?>
<ds:datastoreItem xmlns:ds="http://schemas.openxmlformats.org/officeDocument/2006/customXml" ds:itemID="{4DCEE054-F8CF-486C-9F4D-70317AD4ED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5260f0-4fc5-4cfb-832a-4818528d4709"/>
    <ds:schemaRef ds:uri="734199bb-e776-4abe-8ea7-3c2a26f952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32</TotalTime>
  <Words>247</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Euphemia</vt:lpstr>
      <vt:lpstr>YALBs4sJixY 0</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Gandini</dc:creator>
  <cp:lastModifiedBy>Morrow, Karen</cp:lastModifiedBy>
  <cp:revision>10</cp:revision>
  <dcterms:created xsi:type="dcterms:W3CDTF">2021-09-09T18:25:07Z</dcterms:created>
  <dcterms:modified xsi:type="dcterms:W3CDTF">2021-10-04T16:37:57Z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0x01010063C416A33C92524EA0A50488E3B1104F</vt:lpwstr>
  </property>
</Properties>
</file>